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64" r:id="rId3"/>
    <p:sldId id="263" r:id="rId4"/>
    <p:sldId id="265" r:id="rId5"/>
    <p:sldId id="266" r:id="rId6"/>
    <p:sldId id="269" r:id="rId7"/>
    <p:sldId id="267" r:id="rId8"/>
    <p:sldId id="268" r:id="rId9"/>
    <p:sldId id="288" r:id="rId10"/>
    <p:sldId id="270" r:id="rId11"/>
    <p:sldId id="271" r:id="rId12"/>
    <p:sldId id="273" r:id="rId13"/>
    <p:sldId id="272" r:id="rId14"/>
    <p:sldId id="274" r:id="rId15"/>
    <p:sldId id="256" r:id="rId16"/>
    <p:sldId id="259" r:id="rId17"/>
    <p:sldId id="261" r:id="rId18"/>
    <p:sldId id="258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44B1-C41B-4E5F-A579-626D133B6ADB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4822-5F5A-4A1E-96AA-6AAC228D3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89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6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55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1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1826684" y="301625"/>
            <a:ext cx="9751483" cy="56403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19AF4-CFFD-4358-8EF6-B8812FF397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595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58F7E-46C8-4F18-B88A-F0773CAC221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172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9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00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91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6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28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2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8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C83FF-8C35-43D0-AA21-B1E07EA9928E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D408-36FF-4E4F-AF20-28C4395AE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2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ing91.com/people-marketing-mix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7804"/>
            <a:ext cx="4084327" cy="577734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476251"/>
            <a:ext cx="7956550" cy="18002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l-NL" sz="3600" b="1" dirty="0" smtClean="0">
                <a:solidFill>
                  <a:srgbClr val="FF0000"/>
                </a:solidFill>
                <a:latin typeface="Verdana" pitchFamily="34" charset="0"/>
              </a:rPr>
              <a:t>Unitmodule 23:</a:t>
            </a:r>
            <a:r>
              <a:rPr lang="nl-NL" sz="3600" dirty="0" smtClean="0">
                <a:solidFill>
                  <a:srgbClr val="FF0000"/>
                </a:solidFill>
              </a:rPr>
              <a:t> </a:t>
            </a:r>
            <a:r>
              <a:rPr lang="nl-NL" sz="3600" dirty="0">
                <a:solidFill>
                  <a:srgbClr val="FF0000"/>
                </a:solidFill>
              </a:rPr>
              <a:t/>
            </a:r>
            <a:br>
              <a:rPr lang="nl-NL" sz="3600" dirty="0">
                <a:solidFill>
                  <a:srgbClr val="FF0000"/>
                </a:solidFill>
              </a:rPr>
            </a:b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Personal </a:t>
            </a:r>
            <a:r>
              <a:rPr lang="nl-N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selling</a:t>
            </a: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nl-N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Promotional</a:t>
            </a: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skills </a:t>
            </a:r>
            <a:r>
              <a:rPr lang="nl-N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Hospitality</a:t>
            </a:r>
            <a:endParaRPr lang="nl-NL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5" name="Picture 5" descr="GarageSale-main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708276"/>
            <a:ext cx="35893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Part B </a:t>
            </a:r>
            <a:endParaRPr lang="nl-NL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6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971" y="0"/>
            <a:ext cx="6398029" cy="686455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8532"/>
            <a:ext cx="4084674" cy="577950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80754" y="381751"/>
            <a:ext cx="4714701" cy="1156103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Marketing MIX: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0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Lifestyle profielanalyse: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nl-NL" altLang="nl-NL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dirty="0" smtClean="0"/>
          </a:p>
        </p:txBody>
      </p:sp>
      <p:pic>
        <p:nvPicPr>
          <p:cNvPr id="54276" name="Picture 5" descr="pieces_9957_32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47" y="2150796"/>
            <a:ext cx="6842124" cy="44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104127" y="1631138"/>
            <a:ext cx="74302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“MOSAIC” &amp; “ACORN” </a:t>
            </a:r>
            <a:r>
              <a:rPr lang="nl-NL" sz="9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467"/>
            <a:ext cx="408467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3594"/>
            <a:ext cx="4084674" cy="57795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37" y="615142"/>
            <a:ext cx="8334663" cy="6242858"/>
          </a:xfrm>
        </p:spPr>
      </p:pic>
    </p:spTree>
    <p:extLst>
      <p:ext uri="{BB962C8B-B14F-4D97-AF65-F5344CB8AC3E}">
        <p14:creationId xmlns:p14="http://schemas.microsoft.com/office/powerpoint/2010/main" val="26899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87830" y="572944"/>
            <a:ext cx="10515600" cy="3849427"/>
          </a:xfrm>
        </p:spPr>
        <p:txBody>
          <a:bodyPr>
            <a:normAutofit fontScale="90000"/>
          </a:bodyPr>
          <a:lstStyle/>
          <a:p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Guest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groups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Profiles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Old Town Bar &amp; Kitchen</a:t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subjects (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2,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3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4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2648"/>
            <a:ext cx="408467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Part C </a:t>
            </a:r>
            <a:endParaRPr lang="nl-NL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0220"/>
            <a:ext cx="408467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66264" y="313372"/>
            <a:ext cx="60483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 behoeften: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063048" y="1251327"/>
            <a:ext cx="7416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nl-N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geld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ontplooiing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schoonheid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genegenheid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vrije tijd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hygiëne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lustgevoelens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gemak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gezondheid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zekerheid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waardering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bezitsdrang</a:t>
            </a:r>
          </a:p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acceptatie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968"/>
            <a:ext cx="408467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0617"/>
            <a:ext cx="3939971" cy="5574765"/>
          </a:xfrm>
          <a:prstGeom prst="rect">
            <a:avLst/>
          </a:prstGeom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737957" y="272040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Koopproces in beeld:</a:t>
            </a:r>
          </a:p>
        </p:txBody>
      </p:sp>
      <p:pic>
        <p:nvPicPr>
          <p:cNvPr id="52227" name="Picture 4" descr="koopproces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605" y="1415040"/>
            <a:ext cx="7282584" cy="5029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4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737957" y="272040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Types of Sale: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7358"/>
            <a:ext cx="3938357" cy="55722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03" y="3277863"/>
            <a:ext cx="6096000" cy="3429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37956" y="1507112"/>
            <a:ext cx="1082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Single level direct sales are sales where you contact </a:t>
            </a:r>
            <a:r>
              <a:rPr lang="en-US" dirty="0">
                <a:hlinkClick r:id="rId4"/>
              </a:rPr>
              <a:t>people</a:t>
            </a:r>
            <a:r>
              <a:rPr lang="en-US" dirty="0"/>
              <a:t> individually. The examples of single-level direct sales are door-to-door selling, selling through catalogs, and selling through in-person presentations.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37955" y="2354533"/>
            <a:ext cx="1060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multi-level direct sales, sales representatives are hired by companies to sell their products, or sometimes multi-level direct </a:t>
            </a:r>
            <a:r>
              <a:rPr lang="en-US" b="1" dirty="0"/>
              <a:t>sales</a:t>
            </a:r>
            <a:r>
              <a:rPr lang="en-US" dirty="0"/>
              <a:t> are made through business partners. Multi-level direct sales also take place on online platforms by selling through product catalogs or selling through social networking mediums.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955916" y="515101"/>
            <a:ext cx="8497888" cy="3744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nl-NL" sz="4000" b="1" kern="10" dirty="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 BEN JE ?</a:t>
            </a:r>
          </a:p>
        </p:txBody>
      </p:sp>
      <p:pic>
        <p:nvPicPr>
          <p:cNvPr id="12291" name="Picture 3" descr="mensen_man_met_mand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57" y="3381346"/>
            <a:ext cx="24082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108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8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Part A </a:t>
            </a:r>
            <a:endParaRPr lang="nl-NL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2154"/>
            <a:ext cx="408467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3613"/>
            <a:ext cx="3938357" cy="5572227"/>
          </a:xfrm>
          <a:prstGeom prst="rect">
            <a:avLst/>
          </a:prstGeom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05773" y="1307957"/>
            <a:ext cx="8424862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nl-N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Goede contactuele eigenschappen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Doorzettingsvermogen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Flexibiliteit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Enthousiasme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Overtuigingskracht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Inlevingsvermogen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Communicatieve vaardigheden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Positieve instelling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Initiatief tonen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Realiteitszin</a:t>
            </a:r>
          </a:p>
          <a:p>
            <a:pPr>
              <a:buFontTx/>
              <a:buChar char="•"/>
              <a:defRPr/>
            </a:pPr>
            <a:r>
              <a:rPr lang="nl-N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Zelf inzicht en beheersing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48878" y="318309"/>
            <a:ext cx="4971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nl-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eigenschappen:</a:t>
            </a:r>
          </a:p>
        </p:txBody>
      </p:sp>
    </p:spTree>
    <p:extLst>
      <p:ext uri="{BB962C8B-B14F-4D97-AF65-F5344CB8AC3E}">
        <p14:creationId xmlns:p14="http://schemas.microsoft.com/office/powerpoint/2010/main" val="420334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27351" y="549276"/>
            <a:ext cx="30364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Dus niet: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58251" y="1872529"/>
            <a:ext cx="631615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Hotel  “de SLAPER”</a:t>
            </a:r>
          </a:p>
          <a:p>
            <a:pPr algn="ctr">
              <a:defRPr/>
            </a:pPr>
            <a:r>
              <a:rPr lang="nl-N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Jannie Nederig</a:t>
            </a:r>
          </a:p>
          <a:p>
            <a:pPr algn="ctr">
              <a:defRPr/>
            </a:pPr>
            <a:r>
              <a:rPr lang="nl-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manager</a:t>
            </a:r>
          </a:p>
          <a:p>
            <a:pPr algn="ctr">
              <a:defRPr/>
            </a:pPr>
            <a:r>
              <a:rPr lang="nl-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sorry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2050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83818" y="334935"/>
            <a:ext cx="79784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WAT IS VERKOPEN?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68720" y="1528331"/>
            <a:ext cx="80297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IEMAND MEEHELPEN EEN </a:t>
            </a:r>
          </a:p>
          <a:p>
            <a:pPr>
              <a:defRPr/>
            </a:pPr>
            <a:r>
              <a:rPr lang="nl-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BESLISSING TE LATEN NEMEN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886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866014" y="492646"/>
            <a:ext cx="822316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nl-NL" sz="3200" b="1" dirty="0">
                <a:solidFill>
                  <a:srgbClr val="FF0000"/>
                </a:solidFill>
              </a:rPr>
              <a:t>Maintains Hospitality Knowledge</a:t>
            </a:r>
            <a:r>
              <a:rPr lang="en-GB" altLang="nl-NL" sz="32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nl-NL" altLang="nl-NL" sz="3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nl-NL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GB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Understands the Market </a:t>
            </a:r>
            <a:endParaRPr lang="nl-NL" alt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nl-NL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GB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Understands the Company </a:t>
            </a:r>
            <a:endParaRPr lang="nl-NL" alt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nl-NL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GB" alt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Knows Products and Services</a:t>
            </a:r>
            <a:r>
              <a:rPr lang="en-GB" altLang="nl-NL" sz="3200" dirty="0"/>
              <a:t/>
            </a:r>
            <a:br>
              <a:rPr lang="en-GB" altLang="nl-NL" sz="3200" dirty="0"/>
            </a:br>
            <a:r>
              <a:rPr lang="en-GB" altLang="nl-NL" sz="2900" dirty="0"/>
              <a:t/>
            </a:r>
            <a:br>
              <a:rPr lang="en-GB" altLang="nl-NL" sz="2900" dirty="0"/>
            </a:br>
            <a:r>
              <a:rPr lang="en-GB" altLang="nl-NL" sz="2900" dirty="0"/>
              <a:t/>
            </a:r>
            <a:br>
              <a:rPr lang="en-GB" altLang="nl-NL" sz="2900" dirty="0"/>
            </a:br>
            <a:endParaRPr lang="nl-NL" altLang="nl-NL" sz="29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886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438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94956" y="1409700"/>
            <a:ext cx="762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C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Word of mouth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is communication about products and services between people who are perceived to be independent of the company that is producing or providing the product</a:t>
            </a:r>
          </a:p>
          <a:p>
            <a:pPr lvl="1" eaLnBrk="1" hangingPunct="1">
              <a:defRPr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a tool that works particularly well for the tourism and hospitality industry</a:t>
            </a:r>
          </a:p>
          <a:p>
            <a:pPr lvl="2" eaLnBrk="1" hangingPunct="1">
              <a:defRPr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Example: HILTON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“Come Home to HILTON”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33506" y="2667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Word of Mouth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984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438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7651" name="Picture 6" descr="fig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3" y="379874"/>
            <a:ext cx="6516687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74319" y="476251"/>
            <a:ext cx="5032463" cy="210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a typeface="Verdana" panose="020B0604030504040204" pitchFamily="34" charset="0"/>
              </a:rPr>
              <a:t>What Causes Sales? </a:t>
            </a:r>
            <a:endParaRPr lang="en-US" altLang="en-US" sz="3200" b="1" dirty="0" smtClean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 eaLnBrk="1" hangingPunct="1"/>
            <a:r>
              <a:rPr lang="en-US" altLang="en-US" sz="3600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Illusion </a:t>
            </a:r>
            <a:r>
              <a:rPr lang="en-US" altLang="en-US" sz="3600" b="1" dirty="0">
                <a:solidFill>
                  <a:schemeClr val="tx2"/>
                </a:solidFill>
                <a:ea typeface="Verdana" panose="020B0604030504040204" pitchFamily="34" charset="0"/>
              </a:rPr>
              <a:t>versus Reality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1926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2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438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798"/>
            <a:ext cx="3938357" cy="5572227"/>
          </a:xfrm>
          <a:prstGeom prst="rect">
            <a:avLst/>
          </a:prstGeom>
        </p:spPr>
      </p:pic>
      <p:sp>
        <p:nvSpPr>
          <p:cNvPr id="266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57203" y="1325880"/>
            <a:ext cx="7620000" cy="4114800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Independent credibility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Experience delivery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relevant and complete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most honest medium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 driven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feeds on itself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Expert power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Experts like to influence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Saves time and money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CA" altLang="nl-NL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Illusory force</a:t>
            </a:r>
            <a:endParaRPr lang="en-GB" altLang="nl-NL" sz="2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/>
            <a:endParaRPr lang="en-US" altLang="nl-NL" sz="2100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24200" y="268663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Power of Word of Mouth</a:t>
            </a:r>
          </a:p>
        </p:txBody>
      </p:sp>
    </p:spTree>
    <p:extLst>
      <p:ext uri="{BB962C8B-B14F-4D97-AF65-F5344CB8AC3E}">
        <p14:creationId xmlns:p14="http://schemas.microsoft.com/office/powerpoint/2010/main" val="427328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06343" y="587462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Gespreksstructuur: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536"/>
            <a:ext cx="3938357" cy="5572227"/>
          </a:xfrm>
          <a:prstGeom prst="rect">
            <a:avLst/>
          </a:prstGeom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06343" y="1786255"/>
            <a:ext cx="697659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nl-NL" sz="4800" b="1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NL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= Contact leggen</a:t>
            </a:r>
          </a:p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nl-NL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= Onderzoek</a:t>
            </a:r>
          </a:p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NL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= Doen</a:t>
            </a:r>
          </a:p>
          <a:p>
            <a:pPr>
              <a:defRPr/>
            </a:pP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nl-NL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= Afsluiting</a:t>
            </a:r>
          </a:p>
        </p:txBody>
      </p:sp>
    </p:spTree>
    <p:extLst>
      <p:ext uri="{BB962C8B-B14F-4D97-AF65-F5344CB8AC3E}">
        <p14:creationId xmlns:p14="http://schemas.microsoft.com/office/powerpoint/2010/main" val="69726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118" y="333375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Klantentypologie: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9118" y="1587500"/>
            <a:ext cx="568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Dominante klant</a:t>
            </a:r>
          </a:p>
          <a:p>
            <a:pPr eaLnBrk="1" hangingPunct="1">
              <a:defRPr/>
            </a:pPr>
            <a:r>
              <a:rPr lang="nl-NL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Rationele klant</a:t>
            </a:r>
          </a:p>
          <a:p>
            <a:pPr eaLnBrk="1" hangingPunct="1">
              <a:defRPr/>
            </a:pPr>
            <a:r>
              <a:rPr lang="nl-NL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Emotionele klant</a:t>
            </a:r>
          </a:p>
          <a:p>
            <a:pPr eaLnBrk="1" hangingPunct="1">
              <a:defRPr/>
            </a:pPr>
            <a:r>
              <a:rPr lang="nl-NL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Experimentele klant</a:t>
            </a:r>
          </a:p>
        </p:txBody>
      </p:sp>
      <p:pic>
        <p:nvPicPr>
          <p:cNvPr id="66565" name="Picture 5" descr="klan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3883" y="3653213"/>
            <a:ext cx="4309337" cy="26478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6289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438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42360" y="1583575"/>
            <a:ext cx="76200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Cross-selling</a:t>
            </a:r>
            <a:endParaRPr lang="en-GB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offering a customer the opportunity to purchase allied products that go beyond the obvious core products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642360" y="31675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a typeface="Verdana" panose="020B0604030504040204" pitchFamily="34" charset="0"/>
              </a:rPr>
              <a:t>Personal </a:t>
            </a:r>
            <a:r>
              <a:rPr lang="en-US" altLang="en-US" sz="3600" b="1" dirty="0" smtClean="0">
                <a:solidFill>
                  <a:srgbClr val="FF0000"/>
                </a:solidFill>
                <a:ea typeface="Verdana" panose="020B0604030504040204" pitchFamily="34" charset="0"/>
              </a:rPr>
              <a:t>Selling Formats </a:t>
            </a:r>
            <a:endParaRPr lang="en-US" altLang="en-US" sz="3600" b="1" dirty="0">
              <a:solidFill>
                <a:srgbClr val="FF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886"/>
            <a:ext cx="393835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80" y="4148932"/>
            <a:ext cx="4084674" cy="5779509"/>
          </a:xfrm>
          <a:prstGeom prst="rect">
            <a:avLst/>
          </a:prstGeom>
        </p:spPr>
      </p:pic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Promotion system: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24114" y="3213101"/>
            <a:ext cx="865187" cy="1871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575050" y="3806825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295775" y="3213101"/>
            <a:ext cx="865188" cy="1871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nl-NL" altLang="nl-NL">
              <a:solidFill>
                <a:schemeClr val="bg2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448300" y="37338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951539" y="3213101"/>
            <a:ext cx="865187" cy="1871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7175500" y="37338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896225" y="3141663"/>
            <a:ext cx="865188" cy="18716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nl-NL" altLang="nl-NL">
              <a:solidFill>
                <a:srgbClr val="FF0000"/>
              </a:solidFill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135188" y="5229225"/>
            <a:ext cx="933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product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719513" y="5229225"/>
            <a:ext cx="1447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positionering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735639" y="5229225"/>
            <a:ext cx="1664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persoonlijkheid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896225" y="5229225"/>
            <a:ext cx="1692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brand character</a:t>
            </a:r>
          </a:p>
        </p:txBody>
      </p:sp>
    </p:spTree>
    <p:extLst>
      <p:ext uri="{BB962C8B-B14F-4D97-AF65-F5344CB8AC3E}">
        <p14:creationId xmlns:p14="http://schemas.microsoft.com/office/powerpoint/2010/main" val="32220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/>
      <p:bldP spid="70664" grpId="0" animBg="1"/>
      <p:bldP spid="70665" grpId="0"/>
      <p:bldP spid="70666" grpId="0" animBg="1"/>
      <p:bldP spid="70667" grpId="0"/>
      <p:bldP spid="70668" grpId="0" animBg="1"/>
      <p:bldP spid="70669" grpId="0"/>
      <p:bldP spid="70670" grpId="0"/>
      <p:bldP spid="70671" grpId="0"/>
      <p:bldP spid="706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5686"/>
            <a:ext cx="3938357" cy="5572227"/>
          </a:xfrm>
          <a:prstGeom prst="rect">
            <a:avLst/>
          </a:prstGeom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38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10098" y="1542011"/>
            <a:ext cx="76200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Up-selling</a:t>
            </a:r>
            <a:endParaRPr lang="en-GB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upgrading price and profit margins by selling higher-priced products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Second-chance selling</a:t>
            </a:r>
            <a:endParaRPr lang="en-GB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trying to sell additional services to a customer who has already booked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GB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32022" y="28528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Personal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Selling Formats 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548"/>
            <a:ext cx="3938357" cy="557222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987830" y="572944"/>
            <a:ext cx="10515600" cy="4880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Guest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buying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process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Own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skills:</a:t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Process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explanation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subjects (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of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5</a:t>
            </a:r>
            <a:endParaRPr lang="nl-N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- Types of sales +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Own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skills</a:t>
            </a:r>
          </a:p>
          <a:p>
            <a:pPr marL="0" indent="0">
              <a:buNone/>
            </a:pP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subjects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)of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  <a:p>
            <a:pPr marL="0" indent="0">
              <a:buNone/>
            </a:pPr>
            <a:endParaRPr lang="nl-N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Succesful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selling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Top host/hostess</a:t>
            </a:r>
          </a:p>
          <a:p>
            <a:pPr marL="0" indent="0">
              <a:buNone/>
            </a:pPr>
            <a:r>
              <a:rPr lang="nl-N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subjects (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7 </a:t>
            </a:r>
            <a:endParaRPr lang="nl-N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Witness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statements</a:t>
            </a:r>
            <a:endParaRPr lang="nl-N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Product Life </a:t>
            </a:r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Cycle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2638"/>
            <a:ext cx="4084674" cy="57795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3527" y="1996973"/>
            <a:ext cx="5652655" cy="46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Advertising in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Hospitality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1998"/>
            <a:ext cx="4084674" cy="57795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773979" y="1690688"/>
            <a:ext cx="6716475" cy="50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470"/>
            <a:ext cx="4084674" cy="57795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1690688"/>
            <a:ext cx="7459037" cy="5594278"/>
          </a:xfr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SALES PROMOTION in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Hospitality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3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8532"/>
            <a:ext cx="4084674" cy="57795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BAE7FC"/>
              </a:clrFrom>
              <a:clrTo>
                <a:srgbClr val="BAE7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04" y="-9597"/>
            <a:ext cx="9156796" cy="6867597"/>
          </a:xfrm>
        </p:spPr>
      </p:pic>
    </p:spTree>
    <p:extLst>
      <p:ext uri="{BB962C8B-B14F-4D97-AF65-F5344CB8AC3E}">
        <p14:creationId xmlns:p14="http://schemas.microsoft.com/office/powerpoint/2010/main" val="82921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969"/>
            <a:ext cx="4084674" cy="57795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8532"/>
            <a:ext cx="4084674" cy="577950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87830" y="722573"/>
            <a:ext cx="10515600" cy="3849427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PROMOTIONAL </a:t>
            </a:r>
            <a:r>
              <a:rPr 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- 2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contrasting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hospitality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Business</a:t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each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item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subjects (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of </a:t>
            </a:r>
            <a:r>
              <a:rPr lang="nl-N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r>
              <a:rPr lang="nl-N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9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550</Words>
  <Application>Microsoft Office PowerPoint</Application>
  <PresentationFormat>Breedbeeld</PresentationFormat>
  <Paragraphs>109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Verdana</vt:lpstr>
      <vt:lpstr>Wingdings</vt:lpstr>
      <vt:lpstr>Kantoorthema</vt:lpstr>
      <vt:lpstr>Unitmodule 23:  Personal selling &amp; Promotional skills for Hospitality</vt:lpstr>
      <vt:lpstr>Part A </vt:lpstr>
      <vt:lpstr>Promotion system:</vt:lpstr>
      <vt:lpstr>Product Life Cycle:</vt:lpstr>
      <vt:lpstr>Advertising in Hospitality:</vt:lpstr>
      <vt:lpstr>SALES PROMOTION in Hospitality:</vt:lpstr>
      <vt:lpstr>PowerPoint-presentatie</vt:lpstr>
      <vt:lpstr>PowerPoint-presentatie</vt:lpstr>
      <vt:lpstr>PROMOTIONAL Activities:  - 2 contrasting hospitality Business  - for each item an evidence  - Use subjects (yellow) of Task 1  </vt:lpstr>
      <vt:lpstr>Part B </vt:lpstr>
      <vt:lpstr>Marketing MIX:</vt:lpstr>
      <vt:lpstr>Lifestyle profielanalyse:</vt:lpstr>
      <vt:lpstr>PowerPoint-presentatie</vt:lpstr>
      <vt:lpstr>Guest groups / Profiles Activities:  - Old Town Bar &amp; Kitchen  - Use the subjects (yellow) of         Task 2, Task 3 3 and 4 </vt:lpstr>
      <vt:lpstr>Part C </vt:lpstr>
      <vt:lpstr>PowerPoint-presentatie</vt:lpstr>
      <vt:lpstr>Koopproces in beeld:</vt:lpstr>
      <vt:lpstr>Types of Sale: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Klantentypologie:</vt:lpstr>
      <vt:lpstr>PowerPoint-presentatie</vt:lpstr>
      <vt:lpstr>PowerPoint-presentatie</vt:lpstr>
      <vt:lpstr>PowerPoint-presentatie</vt:lpstr>
    </vt:vector>
  </TitlesOfParts>
  <Company>Deltion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Unitmodule 23:  Personal selling &amp; Promotional skills for Hospitality</dc:title>
  <dc:creator>Fred Roelfsema</dc:creator>
  <cp:lastModifiedBy>Fred Roelfsema</cp:lastModifiedBy>
  <cp:revision>13</cp:revision>
  <cp:lastPrinted>2020-09-24T08:38:02Z</cp:lastPrinted>
  <dcterms:created xsi:type="dcterms:W3CDTF">2020-08-28T11:10:17Z</dcterms:created>
  <dcterms:modified xsi:type="dcterms:W3CDTF">2020-09-24T08:40:04Z</dcterms:modified>
</cp:coreProperties>
</file>